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F4F74D-1D95-4B79-AC21-ACB0DAE93040}" type="datetimeFigureOut">
              <a:rPr lang="kk-KZ" smtClean="0"/>
              <a:pPr/>
              <a:t>13-қар-15</a:t>
            </a:fld>
            <a:endParaRPr lang="kk-K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1988840"/>
            <a:ext cx="7854696" cy="2992296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kk-KZ" sz="4400" b="1" kern="1400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Статистикалық қорытынды: гипотезаларды тексеру. Статистикалық гипотезаларды тексеру принциптері мен шешім қабылдау.</a:t>
            </a:r>
            <a:endParaRPr lang="ru-RU" sz="4400" b="1" kern="1400" dirty="0">
              <a:solidFill>
                <a:srgbClr val="FFFF00"/>
              </a:solidFill>
              <a:latin typeface="Cambria"/>
              <a:ea typeface="Times New Roman"/>
              <a:cs typeface="Times New Roman"/>
            </a:endParaRPr>
          </a:p>
          <a:p>
            <a:endParaRPr lang="ru-RU" sz="4400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>
            <a:normAutofit fontScale="90000"/>
          </a:bodyPr>
          <a:lstStyle/>
          <a:p>
            <a:pPr marR="269240" algn="ctr">
              <a:lnSpc>
                <a:spcPct val="150000"/>
              </a:lnSpc>
              <a:spcAft>
                <a:spcPts val="0"/>
              </a:spcAft>
            </a:pPr>
            <a:r>
              <a:rPr lang="kk-KZ" sz="1800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ҚАЗАҚСТАН   РЕСПУБЛИКАСЫ  БІЛІМ  ЖӘНЕ  ҒЫЛЫМ МИНИСТРЛІГІ</a:t>
            </a:r>
            <a:r>
              <a:rPr lang="ru-RU" sz="1800" dirty="0">
                <a:solidFill>
                  <a:srgbClr val="FF0000"/>
                </a:solidFill>
                <a:effectLst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rgbClr val="FF0000"/>
                </a:solidFill>
                <a:effectLst/>
                <a:ea typeface="Calibri"/>
                <a:cs typeface="Times New Roman"/>
              </a:rPr>
            </a:br>
            <a:r>
              <a:rPr lang="kk-KZ" sz="1800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ӘЛ-ФАРАБИ АТЫНДАҒЫ ҚАЗАҚ ҰЛТТЫҚ УНИВЕРСИТЕТІ</a:t>
            </a:r>
            <a:r>
              <a:rPr lang="ru-RU" sz="800" dirty="0">
                <a:effectLst/>
                <a:ea typeface="Calibri"/>
                <a:cs typeface="Times New Roman"/>
              </a:rPr>
              <a:t/>
            </a:r>
            <a:br>
              <a:rPr lang="ru-RU" sz="800" dirty="0">
                <a:effectLst/>
                <a:ea typeface="Calibri"/>
                <a:cs typeface="Times New Roman"/>
              </a:rPr>
            </a:b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xmlns="" val="344101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5400" b="1" dirty="0">
                <a:latin typeface="Times New Roman"/>
                <a:ea typeface="Times New Roman"/>
              </a:rPr>
              <a:t>Статистикалық шешім.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911824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sz="2800" b="1" dirty="0" smtClean="0">
                <a:latin typeface="Times New Roman"/>
                <a:ea typeface="Times New Roman"/>
              </a:rPr>
              <a:t>      Статистикалық </a:t>
            </a:r>
            <a:r>
              <a:rPr lang="kk-KZ" sz="2800" b="1" dirty="0">
                <a:latin typeface="Times New Roman"/>
                <a:ea typeface="Times New Roman"/>
              </a:rPr>
              <a:t>шешім.  </a:t>
            </a:r>
            <a:r>
              <a:rPr lang="kk-KZ" sz="2800" dirty="0">
                <a:latin typeface="Times New Roman"/>
                <a:ea typeface="Times New Roman"/>
              </a:rPr>
              <a:t>Статистикалық </a:t>
            </a:r>
            <a:r>
              <a:rPr lang="kk-KZ" sz="2800" dirty="0" smtClean="0">
                <a:latin typeface="Times New Roman"/>
                <a:ea typeface="Times New Roman"/>
              </a:rPr>
              <a:t>гипотезаны    </a:t>
            </a:r>
            <a:r>
              <a:rPr lang="kk-KZ" sz="2800" dirty="0">
                <a:latin typeface="Times New Roman"/>
                <a:ea typeface="Times New Roman"/>
              </a:rPr>
              <a:t>тексеру дегеніміз табылған байланыстың сенімділігін (р деңгей , статистикалық </a:t>
            </a:r>
            <a:r>
              <a:rPr lang="kk-KZ" sz="2800" dirty="0" err="1">
                <a:latin typeface="Times New Roman"/>
                <a:ea typeface="Times New Roman"/>
              </a:rPr>
              <a:t>мәндәләк</a:t>
            </a:r>
            <a:r>
              <a:rPr lang="kk-KZ" sz="2800" dirty="0">
                <a:latin typeface="Times New Roman"/>
                <a:ea typeface="Times New Roman"/>
              </a:rPr>
              <a:t> көрсеткіші ретінде) анықтау деп түсіндік. Алайда ең соңында </a:t>
            </a:r>
            <a:r>
              <a:rPr lang="kk-KZ" sz="2800" dirty="0" err="1">
                <a:latin typeface="Times New Roman"/>
                <a:ea typeface="Times New Roman"/>
              </a:rPr>
              <a:t>стстистикалық</a:t>
            </a:r>
            <a:r>
              <a:rPr lang="kk-KZ" sz="2800" dirty="0">
                <a:latin typeface="Times New Roman"/>
                <a:ea typeface="Times New Roman"/>
              </a:rPr>
              <a:t> гипотезаны тексеру қандай гипотеза дұрыс болады деген статистикалық шешім қабылдаумен аяқталуы керек: нөлдік байланыстың болмауы немесе оның альтернативті бар болуы. Шынында да зерттеушінің келесі шешімді қабылдауы үшін қай гипотеза дұрыс , яғни р деңгей , нөлдік гипотеза дұрыс деген ықтималдықты береді.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470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703912"/>
          </a:xfrm>
        </p:spPr>
        <p:txBody>
          <a:bodyPr>
            <a:normAutofit/>
          </a:bodyPr>
          <a:lstStyle/>
          <a:p>
            <a:pPr algn="just"/>
            <a:r>
              <a:rPr lang="kk-KZ" sz="2800" dirty="0" smtClean="0">
                <a:latin typeface="Times New Roman"/>
                <a:ea typeface="Times New Roman"/>
              </a:rPr>
              <a:t>       </a:t>
            </a:r>
            <a:r>
              <a:rPr lang="kk-KZ" sz="2800" b="1" dirty="0" smtClean="0">
                <a:latin typeface="Times New Roman"/>
                <a:ea typeface="Times New Roman"/>
              </a:rPr>
              <a:t>Р </a:t>
            </a:r>
            <a:r>
              <a:rPr lang="kk-KZ" sz="2800" b="1" dirty="0">
                <a:latin typeface="Times New Roman"/>
                <a:ea typeface="Times New Roman"/>
              </a:rPr>
              <a:t>деңгей </a:t>
            </a:r>
            <a:r>
              <a:rPr lang="kk-KZ" sz="2800" dirty="0">
                <a:latin typeface="Times New Roman"/>
                <a:ea typeface="Times New Roman"/>
              </a:rPr>
              <a:t>неғұрлым аз болса онда үлкен сеніммен нөлдік гипотезаны альтернативті гипотезаның пайдасына жоққа шығаруға болады. Сөйтіп бастапқы мазмұндық гипотеза бекітіледі. Алайда зерттеуші сол шешімді қабылдай отырып , оның қателігі туралы ықтималдықты жасайды: себебі қорытынды генерал жиынтыққа қатысты жасалады. </a:t>
            </a:r>
            <a:r>
              <a:rPr lang="kk-KZ" sz="2800" b="1" dirty="0">
                <a:latin typeface="Times New Roman"/>
                <a:ea typeface="Times New Roman"/>
              </a:rPr>
              <a:t>Н1 </a:t>
            </a:r>
            <a:r>
              <a:rPr lang="kk-KZ" sz="2800" dirty="0">
                <a:latin typeface="Times New Roman"/>
                <a:ea typeface="Times New Roman"/>
              </a:rPr>
              <a:t>пайдасына</a:t>
            </a:r>
            <a:r>
              <a:rPr lang="kk-KZ" sz="2800" b="1" dirty="0">
                <a:latin typeface="Times New Roman"/>
                <a:ea typeface="Times New Roman"/>
              </a:rPr>
              <a:t> </a:t>
            </a:r>
            <a:r>
              <a:rPr lang="kk-KZ" sz="2800" b="1" dirty="0" err="1">
                <a:latin typeface="Times New Roman"/>
                <a:ea typeface="Times New Roman"/>
              </a:rPr>
              <a:t>Но</a:t>
            </a:r>
            <a:r>
              <a:rPr lang="kk-KZ" sz="2800" b="1" dirty="0">
                <a:latin typeface="Times New Roman"/>
                <a:ea typeface="Times New Roman"/>
              </a:rPr>
              <a:t> </a:t>
            </a:r>
            <a:r>
              <a:rPr lang="kk-KZ" sz="2800" dirty="0">
                <a:latin typeface="Times New Roman"/>
                <a:ea typeface="Times New Roman"/>
              </a:rPr>
              <a:t>жоққа шығарып зерттеуші генерал жиынтықта шындығында байланыс жоқ деген тәуекелге барады. Және керісінше байланыстың бар екенін жоққа шығармайды. Жағдайдың нақтылығына сай шешім қабылдаудың бастапқы мүмкін деген шешімін көруге болады.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2243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5472"/>
          </a:xfrm>
        </p:spPr>
        <p:txBody>
          <a:bodyPr>
            <a:noAutofit/>
          </a:bodyPr>
          <a:lstStyle/>
          <a:p>
            <a:pPr algn="ctr"/>
            <a:r>
              <a:rPr lang="kk-KZ" sz="7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рахмет!!!!!!!</a:t>
            </a:r>
            <a:endParaRPr lang="ru-RU" sz="7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04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363272" cy="5631904"/>
          </a:xfrm>
        </p:spPr>
        <p:txBody>
          <a:bodyPr>
            <a:noAutofit/>
          </a:bodyPr>
          <a:lstStyle/>
          <a:p>
            <a:pPr algn="just"/>
            <a:r>
              <a:rPr lang="kk-KZ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       </a:t>
            </a:r>
            <a:r>
              <a:rPr lang="kk-KZ" sz="3200" b="1" i="1" noProof="1" smtClean="0">
                <a:latin typeface="Times New Roman"/>
                <a:ea typeface="Times New Roman"/>
              </a:rPr>
              <a:t>Гипотеза термині </a:t>
            </a:r>
            <a:r>
              <a:rPr lang="kk-KZ" sz="3200" noProof="1" smtClean="0">
                <a:latin typeface="Times New Roman"/>
                <a:ea typeface="Times New Roman"/>
              </a:rPr>
              <a:t>гректің hypothesis деген сөзінен алынған, бұл негіз , ғылыми болжам деген мағынаны білдіреді. Гипотезаны ғылымда пайдалану процесін мынадай сатыларға бөлуге болады: жаңа фактінің ашылуы, оған қатысты құбылыстарды жан-жақты зерттеу, оның себебі, заңдылық байланыстары жөнінде ғылыми жорамал, гипотезаны ұсыну, жорамалдың логикалық жолмен салдарын анықтау бұл салалардың шындыққа қаншалықты дәл келетінін айқындау.</a:t>
            </a:r>
            <a:endParaRPr lang="kk-KZ" sz="3200" noProof="1"/>
          </a:p>
        </p:txBody>
      </p:sp>
    </p:spTree>
    <p:extLst>
      <p:ext uri="{BB962C8B-B14F-4D97-AF65-F5344CB8AC3E}">
        <p14:creationId xmlns:p14="http://schemas.microsoft.com/office/powerpoint/2010/main" xmlns="" val="45252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kk-KZ" sz="2800" b="1" dirty="0">
                <a:latin typeface="Times New Roman"/>
                <a:ea typeface="Times New Roman"/>
              </a:rPr>
              <a:t> </a:t>
            </a:r>
            <a:r>
              <a:rPr lang="kk-KZ" sz="2800" b="1" dirty="0" smtClean="0">
                <a:latin typeface="Times New Roman"/>
                <a:ea typeface="Times New Roman"/>
              </a:rPr>
              <a:t>     </a:t>
            </a:r>
            <a:r>
              <a:rPr lang="kk-KZ" sz="3200" b="1" i="1" dirty="0" smtClean="0">
                <a:latin typeface="Times New Roman"/>
                <a:ea typeface="Times New Roman"/>
              </a:rPr>
              <a:t>Гипотеза </a:t>
            </a:r>
            <a:r>
              <a:rPr lang="kk-KZ" sz="3200" b="1" i="1" dirty="0">
                <a:latin typeface="Times New Roman"/>
                <a:ea typeface="Times New Roman"/>
              </a:rPr>
              <a:t>1</a:t>
            </a:r>
            <a:r>
              <a:rPr lang="kk-KZ" sz="3200" dirty="0">
                <a:latin typeface="Times New Roman"/>
                <a:ea typeface="Times New Roman"/>
              </a:rPr>
              <a:t>.Ғылыми жұмыста белгілі бір фактілерді алдын ала түсіндіруге негіз болатын ұсыныс немесе болжау, кез келген бекіту . </a:t>
            </a:r>
            <a:r>
              <a:rPr lang="kk-KZ" sz="3200" dirty="0" smtClean="0">
                <a:latin typeface="Times New Roman"/>
                <a:ea typeface="Times New Roman"/>
              </a:rPr>
              <a:t>Гипотеза </a:t>
            </a:r>
            <a:r>
              <a:rPr lang="kk-KZ" sz="3200" dirty="0">
                <a:latin typeface="Times New Roman"/>
                <a:ea typeface="Times New Roman"/>
              </a:rPr>
              <a:t>ылғи да </a:t>
            </a:r>
            <a:r>
              <a:rPr lang="kk-KZ" sz="3200" dirty="0" err="1">
                <a:latin typeface="Times New Roman"/>
                <a:ea typeface="Times New Roman"/>
              </a:rPr>
              <a:t>эмпирикалық</a:t>
            </a:r>
            <a:r>
              <a:rPr lang="kk-KZ" sz="3200" dirty="0">
                <a:latin typeface="Times New Roman"/>
                <a:ea typeface="Times New Roman"/>
              </a:rPr>
              <a:t> тексеруге жататындай және дәлелдеу арқылы не бекітілетіндей не </a:t>
            </a:r>
            <a:r>
              <a:rPr lang="kk-KZ" sz="3200" dirty="0" err="1">
                <a:latin typeface="Times New Roman"/>
                <a:ea typeface="Times New Roman"/>
              </a:rPr>
              <a:t>бекітілмейтіндей</a:t>
            </a:r>
            <a:r>
              <a:rPr lang="kk-KZ" sz="3200" dirty="0">
                <a:latin typeface="Times New Roman"/>
                <a:ea typeface="Times New Roman"/>
              </a:rPr>
              <a:t> жасалады. </a:t>
            </a:r>
            <a:endParaRPr lang="ru-RU" sz="3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kk-KZ" sz="3200" b="1" dirty="0" smtClean="0">
                <a:latin typeface="Times New Roman"/>
                <a:ea typeface="Times New Roman"/>
              </a:rPr>
              <a:t>    2</a:t>
            </a:r>
            <a:r>
              <a:rPr lang="kk-KZ" sz="3200" dirty="0" smtClean="0">
                <a:latin typeface="Times New Roman"/>
                <a:ea typeface="Times New Roman"/>
              </a:rPr>
              <a:t>.Кең </a:t>
            </a:r>
            <a:r>
              <a:rPr lang="kk-KZ" sz="3200" dirty="0">
                <a:latin typeface="Times New Roman"/>
                <a:ea typeface="Times New Roman"/>
              </a:rPr>
              <a:t>мағынада стратегия , яғни кейбір мәселені шешу үшін қолданылатын стратегия.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81165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kk-KZ" sz="3200" dirty="0" smtClean="0">
                <a:latin typeface="Times New Roman"/>
                <a:ea typeface="Times New Roman"/>
              </a:rPr>
              <a:t>     Күрделі </a:t>
            </a:r>
            <a:r>
              <a:rPr lang="kk-KZ" sz="3200" dirty="0">
                <a:latin typeface="Times New Roman"/>
                <a:ea typeface="Times New Roman"/>
              </a:rPr>
              <a:t>эксперименттерде мысалы үйрену бойынша , шешім қабылдау , ұғымдарды қалыптастыру үшін субъект бір гипотеза негізінде « егерде </a:t>
            </a:r>
            <a:r>
              <a:rPr lang="kk-KZ" sz="3200" b="1" dirty="0">
                <a:latin typeface="Times New Roman"/>
                <a:ea typeface="Times New Roman"/>
              </a:rPr>
              <a:t>х </a:t>
            </a:r>
            <a:r>
              <a:rPr lang="kk-KZ" sz="3200" dirty="0">
                <a:latin typeface="Times New Roman"/>
                <a:ea typeface="Times New Roman"/>
              </a:rPr>
              <a:t>және </a:t>
            </a:r>
            <a:r>
              <a:rPr lang="kk-KZ" sz="3200" b="1" dirty="0">
                <a:latin typeface="Times New Roman"/>
                <a:ea typeface="Times New Roman"/>
              </a:rPr>
              <a:t>у </a:t>
            </a:r>
            <a:r>
              <a:rPr lang="kk-KZ" sz="3200" dirty="0">
                <a:latin typeface="Times New Roman"/>
                <a:ea typeface="Times New Roman"/>
              </a:rPr>
              <a:t>шарты болса мен </a:t>
            </a:r>
            <a:r>
              <a:rPr lang="kk-KZ" sz="3200" b="1" dirty="0">
                <a:latin typeface="Times New Roman"/>
                <a:ea typeface="Times New Roman"/>
              </a:rPr>
              <a:t>А</a:t>
            </a:r>
            <a:r>
              <a:rPr lang="kk-KZ" sz="3200" dirty="0">
                <a:latin typeface="Times New Roman"/>
                <a:ea typeface="Times New Roman"/>
              </a:rPr>
              <a:t> реакциясымен жауап беремін , егер жоқ болса онда</a:t>
            </a:r>
            <a:r>
              <a:rPr lang="kk-KZ" sz="3200" b="1" dirty="0">
                <a:latin typeface="Times New Roman"/>
                <a:ea typeface="Times New Roman"/>
              </a:rPr>
              <a:t> В </a:t>
            </a:r>
            <a:r>
              <a:rPr lang="kk-KZ" sz="3200" dirty="0">
                <a:latin typeface="Times New Roman"/>
                <a:ea typeface="Times New Roman"/>
              </a:rPr>
              <a:t>реакциямен байқап көремін » деген сияқты әрекеттер жасайтын болады. Яғни талпыныстан талпынысқа қарай тұрақтылықты көрсетеді.</a:t>
            </a:r>
            <a:endParaRPr lang="ru-RU" sz="3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958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400" b="1" dirty="0">
                <a:solidFill>
                  <a:prstClr val="black"/>
                </a:solidFill>
                <a:latin typeface="Times New Roman"/>
                <a:ea typeface="Times New Roman"/>
              </a:rPr>
              <a:t>Статистикалық гипотеза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40060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kk-KZ" sz="2200">
                <a:latin typeface="Times New Roman"/>
                <a:ea typeface="Times New Roman"/>
              </a:rPr>
              <a:t> </a:t>
            </a:r>
            <a:r>
              <a:rPr lang="kk-KZ" sz="2200" smtClean="0">
                <a:latin typeface="Times New Roman"/>
                <a:ea typeface="Times New Roman"/>
              </a:rPr>
              <a:t>   </a:t>
            </a:r>
            <a:r>
              <a:rPr lang="kk-KZ" sz="2200" b="1" smtClean="0">
                <a:latin typeface="Times New Roman"/>
                <a:ea typeface="Times New Roman"/>
              </a:rPr>
              <a:t>Статистикалық </a:t>
            </a:r>
            <a:r>
              <a:rPr lang="kk-KZ" sz="2200" b="1" dirty="0">
                <a:latin typeface="Times New Roman"/>
                <a:ea typeface="Times New Roman"/>
              </a:rPr>
              <a:t>гипотеза деп</a:t>
            </a:r>
            <a:r>
              <a:rPr lang="kk-KZ" sz="2200" dirty="0">
                <a:latin typeface="Times New Roman"/>
                <a:ea typeface="Times New Roman"/>
              </a:rPr>
              <a:t> кездейсоқ шаманың </a:t>
            </a:r>
            <a:r>
              <a:rPr lang="kk-KZ" sz="2200" dirty="0" err="1">
                <a:latin typeface="Times New Roman"/>
                <a:ea typeface="Times New Roman"/>
              </a:rPr>
              <a:t>үйлестірілімінің</a:t>
            </a:r>
            <a:r>
              <a:rPr lang="kk-KZ" sz="2200" dirty="0">
                <a:latin typeface="Times New Roman"/>
                <a:ea typeface="Times New Roman"/>
              </a:rPr>
              <a:t> түрлі немесе </a:t>
            </a:r>
            <a:r>
              <a:rPr lang="kk-KZ" sz="2200" dirty="0" err="1">
                <a:latin typeface="Times New Roman"/>
                <a:ea typeface="Times New Roman"/>
              </a:rPr>
              <a:t>үйлестірілім</a:t>
            </a:r>
            <a:r>
              <a:rPr lang="kk-KZ" sz="2200" dirty="0">
                <a:latin typeface="Times New Roman"/>
                <a:ea typeface="Times New Roman"/>
              </a:rPr>
              <a:t> параметрлері туралы алдын ала жасалынатын болжамды айтады.Мысалы: Статистикалық болжамдар:</a:t>
            </a:r>
            <a:endParaRPr lang="ru-RU" sz="2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200" dirty="0">
                <a:latin typeface="Times New Roman"/>
                <a:ea typeface="Times New Roman"/>
              </a:rPr>
              <a:t>Бас жинақ </a:t>
            </a:r>
            <a:r>
              <a:rPr lang="kk-KZ" sz="2200" dirty="0" err="1">
                <a:latin typeface="Times New Roman"/>
                <a:ea typeface="Times New Roman"/>
              </a:rPr>
              <a:t>Пуссон</a:t>
            </a:r>
            <a:r>
              <a:rPr lang="kk-KZ" sz="2200" dirty="0">
                <a:latin typeface="Times New Roman"/>
                <a:ea typeface="Times New Roman"/>
              </a:rPr>
              <a:t> заңы бойынша үйлестірілген;</a:t>
            </a:r>
            <a:endParaRPr lang="ru-RU" sz="2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200" dirty="0">
                <a:latin typeface="Times New Roman"/>
                <a:ea typeface="Times New Roman"/>
              </a:rPr>
              <a:t>Екі қалыпты жиынтық дисперсиялары өзара тең .</a:t>
            </a:r>
            <a:endParaRPr lang="ru-RU" sz="22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kk-KZ" sz="2200" dirty="0">
                <a:latin typeface="Times New Roman"/>
                <a:ea typeface="Times New Roman"/>
              </a:rPr>
              <a:t>      </a:t>
            </a:r>
            <a:r>
              <a:rPr lang="kk-KZ" sz="2200" b="1" dirty="0">
                <a:latin typeface="Times New Roman"/>
                <a:ea typeface="Times New Roman"/>
              </a:rPr>
              <a:t>Нөлдік (негізгі) болжам</a:t>
            </a:r>
            <a:r>
              <a:rPr lang="kk-KZ" sz="2200" dirty="0">
                <a:latin typeface="Times New Roman"/>
                <a:ea typeface="Times New Roman"/>
              </a:rPr>
              <a:t> деп тексерілуге тиіс болжамды айтамыз және ол былай белгіленеді </a:t>
            </a:r>
            <a:r>
              <a:rPr lang="kk-KZ" sz="2200" b="1" dirty="0" err="1">
                <a:latin typeface="Times New Roman"/>
                <a:ea typeface="Times New Roman"/>
              </a:rPr>
              <a:t>Но</a:t>
            </a:r>
            <a:r>
              <a:rPr lang="kk-KZ" sz="2200" b="1" dirty="0">
                <a:latin typeface="Times New Roman"/>
                <a:ea typeface="Times New Roman"/>
              </a:rPr>
              <a:t>;</a:t>
            </a:r>
            <a:endParaRPr lang="ru-RU" sz="22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kk-KZ" sz="2200" b="1" dirty="0">
                <a:latin typeface="Times New Roman"/>
                <a:ea typeface="Times New Roman"/>
              </a:rPr>
              <a:t>    Альтернативті болжам </a:t>
            </a:r>
            <a:r>
              <a:rPr lang="kk-KZ" sz="2200" dirty="0">
                <a:latin typeface="Times New Roman"/>
                <a:ea typeface="Times New Roman"/>
              </a:rPr>
              <a:t>деп нөлдік болжамға қарама – қарсы болжамды айтамыз және ол былай белгіленеді </a:t>
            </a:r>
            <a:r>
              <a:rPr lang="kk-KZ" sz="2200" b="1" dirty="0">
                <a:latin typeface="Times New Roman"/>
                <a:ea typeface="Times New Roman"/>
              </a:rPr>
              <a:t>Н1;</a:t>
            </a:r>
            <a:endParaRPr lang="ru-RU" sz="22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kk-KZ" sz="2200" b="1" dirty="0">
                <a:latin typeface="Times New Roman"/>
                <a:ea typeface="Times New Roman"/>
              </a:rPr>
              <a:t>     </a:t>
            </a:r>
            <a:r>
              <a:rPr lang="kk-KZ" sz="2200" dirty="0">
                <a:latin typeface="Times New Roman"/>
                <a:ea typeface="Times New Roman"/>
              </a:rPr>
              <a:t>Болжам </a:t>
            </a:r>
            <a:r>
              <a:rPr lang="kk-KZ" sz="2200" i="1" dirty="0">
                <a:latin typeface="Times New Roman"/>
                <a:ea typeface="Times New Roman"/>
              </a:rPr>
              <a:t>жай болжам</a:t>
            </a:r>
            <a:r>
              <a:rPr lang="kk-KZ" sz="2200" dirty="0">
                <a:latin typeface="Times New Roman"/>
                <a:ea typeface="Times New Roman"/>
              </a:rPr>
              <a:t> деп аталады, егер ол бір ғана сөйлемнен тұрса.</a:t>
            </a:r>
            <a:endParaRPr lang="ru-RU" sz="22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kk-KZ" sz="2200" dirty="0">
                <a:latin typeface="Times New Roman"/>
                <a:ea typeface="Times New Roman"/>
              </a:rPr>
              <a:t>     Болжам </a:t>
            </a:r>
            <a:r>
              <a:rPr lang="kk-KZ" sz="2200" i="1" dirty="0">
                <a:latin typeface="Times New Roman"/>
                <a:ea typeface="Times New Roman"/>
              </a:rPr>
              <a:t>күрделі болжам</a:t>
            </a:r>
            <a:r>
              <a:rPr lang="kk-KZ" sz="2200" dirty="0">
                <a:latin typeface="Times New Roman"/>
                <a:ea typeface="Times New Roman"/>
              </a:rPr>
              <a:t> деп аталады , егер ол бірнеше немесе шексіз болжамдардан тұрса.</a:t>
            </a:r>
            <a:endParaRPr lang="ru-RU" sz="2200" dirty="0">
              <a:latin typeface="Times New Roman"/>
              <a:ea typeface="Times New Roman"/>
            </a:endParaRPr>
          </a:p>
          <a:p>
            <a:pPr marL="228600" algn="just">
              <a:spcAft>
                <a:spcPts val="0"/>
              </a:spcAft>
            </a:pPr>
            <a:r>
              <a:rPr lang="kk-KZ" sz="2200" dirty="0">
                <a:latin typeface="Times New Roman"/>
                <a:ea typeface="Times New Roman"/>
              </a:rPr>
              <a:t>     Егер тексеру статистикалық әдістер көмегімен жүзеге асатын болса, онда оны </a:t>
            </a:r>
            <a:r>
              <a:rPr lang="kk-KZ" sz="2200" i="1" dirty="0">
                <a:latin typeface="Times New Roman"/>
                <a:ea typeface="Times New Roman"/>
              </a:rPr>
              <a:t>статистикалық тексеру</a:t>
            </a:r>
            <a:r>
              <a:rPr lang="kk-KZ" sz="2200" dirty="0">
                <a:latin typeface="Times New Roman"/>
                <a:ea typeface="Times New Roman"/>
              </a:rPr>
              <a:t> деп атаймыз.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27312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kk-KZ" sz="4000" b="1" i="1" dirty="0">
                <a:solidFill>
                  <a:prstClr val="black"/>
                </a:solidFill>
                <a:latin typeface="Times New Roman"/>
                <a:ea typeface="Times New Roman"/>
              </a:rPr>
              <a:t>Статистикалық гипотезаны тексеру.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08512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kk-KZ" sz="2800" b="1" dirty="0" smtClean="0">
                <a:latin typeface="Times New Roman"/>
                <a:ea typeface="Times New Roman"/>
              </a:rPr>
              <a:t>       Статистикалық </a:t>
            </a:r>
            <a:r>
              <a:rPr lang="kk-KZ" sz="2800" b="1" dirty="0">
                <a:latin typeface="Times New Roman"/>
                <a:ea typeface="Times New Roman"/>
              </a:rPr>
              <a:t>гипотезаны тексеру. </a:t>
            </a:r>
            <a:r>
              <a:rPr lang="kk-KZ" sz="2800" dirty="0">
                <a:latin typeface="Times New Roman"/>
                <a:ea typeface="Times New Roman"/>
              </a:rPr>
              <a:t>Таңдау көлемін бөлу  - әдетте ол теориялық жағдай , сондықтан оны теориялық бөлу деп атайды. Статистикадағы негізгі теориялардың бірі орталық шекті теорема(</a:t>
            </a:r>
            <a:r>
              <a:rPr lang="kk-KZ" sz="2800" dirty="0" err="1">
                <a:latin typeface="Times New Roman"/>
                <a:ea typeface="Times New Roman"/>
              </a:rPr>
              <a:t>центральная</a:t>
            </a:r>
            <a:r>
              <a:rPr lang="kk-KZ" sz="2800" dirty="0">
                <a:latin typeface="Times New Roman"/>
                <a:ea typeface="Times New Roman"/>
              </a:rPr>
              <a:t> </a:t>
            </a:r>
            <a:r>
              <a:rPr lang="kk-KZ" sz="2800" dirty="0" err="1">
                <a:latin typeface="Times New Roman"/>
                <a:ea typeface="Times New Roman"/>
              </a:rPr>
              <a:t>предельная</a:t>
            </a:r>
            <a:r>
              <a:rPr lang="kk-KZ" sz="2800" dirty="0">
                <a:latin typeface="Times New Roman"/>
                <a:ea typeface="Times New Roman"/>
              </a:rPr>
              <a:t> теорема) таңдаудың орташа мәндерін бөлу өте үлкен таңдау көлемінен алынса, онда олар нормалды бөлуге жақындайды. Барлық таңдаулардың орташа мәндері барлық жиынтықтың орташа мәндеріне тең болады. Ал таңдаудағы орташаның дисперсиясы : </a:t>
            </a:r>
            <a:endParaRPr lang="ru-RU" sz="28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/>
                <a:ea typeface="Times New Roman"/>
              </a:rPr>
              <a:t>           </a:t>
            </a:r>
            <a:r>
              <a:rPr lang="kk-KZ" sz="2800" dirty="0" smtClean="0">
                <a:latin typeface="Times New Roman"/>
                <a:ea typeface="Times New Roman"/>
              </a:rPr>
              <a:t>            </a:t>
            </a:r>
            <a:r>
              <a:rPr lang="kk-KZ" sz="2800" b="1" dirty="0" smtClean="0">
                <a:latin typeface="Times New Roman"/>
                <a:ea typeface="Times New Roman"/>
              </a:rPr>
              <a:t>D </a:t>
            </a:r>
            <a:r>
              <a:rPr lang="kk-KZ" sz="2800" b="1" dirty="0">
                <a:latin typeface="Times New Roman"/>
                <a:ea typeface="Times New Roman"/>
              </a:rPr>
              <a:t>= б2 \ N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981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kk-KZ" sz="3600" b="1" dirty="0" smtClean="0">
                <a:latin typeface="Times New Roman"/>
                <a:ea typeface="Times New Roman"/>
              </a:rPr>
              <a:t>                          D </a:t>
            </a:r>
            <a:r>
              <a:rPr lang="kk-KZ" sz="3600" b="1" dirty="0">
                <a:latin typeface="Times New Roman"/>
                <a:ea typeface="Times New Roman"/>
              </a:rPr>
              <a:t>= б2 \ N</a:t>
            </a:r>
            <a:endParaRPr lang="ru-RU" sz="36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kk-KZ" sz="3600" dirty="0">
                <a:latin typeface="Times New Roman"/>
                <a:ea typeface="Times New Roman"/>
              </a:rPr>
              <a:t>      Мұнда </a:t>
            </a:r>
            <a:r>
              <a:rPr lang="kk-KZ" sz="3600" dirty="0" err="1">
                <a:latin typeface="Times New Roman"/>
                <a:ea typeface="Times New Roman"/>
              </a:rPr>
              <a:t>сигма</a:t>
            </a:r>
            <a:r>
              <a:rPr lang="kk-KZ" sz="3600" dirty="0">
                <a:latin typeface="Times New Roman"/>
                <a:ea typeface="Times New Roman"/>
              </a:rPr>
              <a:t> квадрат жиынтықтың дисперсиясы, ал </a:t>
            </a:r>
            <a:r>
              <a:rPr lang="kk-KZ" sz="3600" b="1" dirty="0">
                <a:latin typeface="Times New Roman"/>
                <a:ea typeface="Times New Roman"/>
              </a:rPr>
              <a:t>N</a:t>
            </a:r>
            <a:r>
              <a:rPr lang="kk-KZ" sz="3600" dirty="0">
                <a:latin typeface="Times New Roman"/>
                <a:ea typeface="Times New Roman"/>
              </a:rPr>
              <a:t> әрбір таңдаудың көлемі. Мысалы</a:t>
            </a:r>
            <a:r>
              <a:rPr lang="kk-KZ" sz="3600" b="1" dirty="0">
                <a:latin typeface="Times New Roman"/>
                <a:ea typeface="Times New Roman"/>
              </a:rPr>
              <a:t>, N=100</a:t>
            </a:r>
            <a:r>
              <a:rPr lang="kk-KZ" sz="3600" dirty="0">
                <a:latin typeface="Times New Roman"/>
                <a:ea typeface="Times New Roman"/>
              </a:rPr>
              <a:t> генерал жиынтық содан </a:t>
            </a:r>
            <a:r>
              <a:rPr lang="kk-KZ" sz="3600" b="1" dirty="0">
                <a:latin typeface="Times New Roman"/>
                <a:ea typeface="Times New Roman"/>
              </a:rPr>
              <a:t>A=10</a:t>
            </a:r>
            <a:r>
              <a:rPr lang="kk-KZ" sz="3600" dirty="0">
                <a:latin typeface="Times New Roman"/>
                <a:ea typeface="Times New Roman"/>
              </a:rPr>
              <a:t> таңдап алынса, онда стандартты ауытқу бірлігінде </a:t>
            </a:r>
            <a:r>
              <a:rPr lang="kk-KZ" sz="3600" b="1" dirty="0">
                <a:latin typeface="Times New Roman"/>
                <a:ea typeface="Times New Roman"/>
              </a:rPr>
              <a:t>A </a:t>
            </a:r>
            <a:r>
              <a:rPr lang="kk-KZ" sz="3600" dirty="0">
                <a:latin typeface="Times New Roman"/>
                <a:ea typeface="Times New Roman"/>
              </a:rPr>
              <a:t>қаншалықты таңдау орташасынан айырмашылығы бар екенін есептеу керек, яғни </a:t>
            </a:r>
            <a:r>
              <a:rPr lang="kk-KZ" sz="3600" b="1" dirty="0">
                <a:latin typeface="Times New Roman"/>
                <a:ea typeface="Times New Roman"/>
              </a:rPr>
              <a:t>z </a:t>
            </a:r>
            <a:r>
              <a:rPr lang="kk-KZ" sz="3600" dirty="0">
                <a:latin typeface="Times New Roman"/>
                <a:ea typeface="Times New Roman"/>
              </a:rPr>
              <a:t>мәнді: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kk-KZ" sz="3600" dirty="0">
                <a:latin typeface="Times New Roman"/>
                <a:ea typeface="Times New Roman"/>
              </a:rPr>
              <a:t> 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kk-KZ" sz="3600" b="1" dirty="0">
                <a:latin typeface="Times New Roman"/>
                <a:ea typeface="Times New Roman"/>
              </a:rPr>
              <a:t>   </a:t>
            </a:r>
            <a:r>
              <a:rPr lang="kk-KZ" sz="3600" b="1" dirty="0" smtClean="0">
                <a:latin typeface="Times New Roman"/>
                <a:ea typeface="Times New Roman"/>
              </a:rPr>
              <a:t>                          Z</a:t>
            </a:r>
            <a:r>
              <a:rPr lang="kk-KZ" sz="3600" b="1" dirty="0">
                <a:latin typeface="Times New Roman"/>
                <a:ea typeface="Times New Roman"/>
              </a:rPr>
              <a:t>= </a:t>
            </a:r>
            <a:r>
              <a:rPr lang="kk-KZ" sz="3600" b="1" dirty="0" err="1">
                <a:latin typeface="Times New Roman"/>
                <a:ea typeface="Times New Roman"/>
              </a:rPr>
              <a:t>Mx-A</a:t>
            </a:r>
            <a:r>
              <a:rPr lang="kk-KZ" sz="3600" b="1" dirty="0">
                <a:latin typeface="Times New Roman"/>
                <a:ea typeface="Times New Roman"/>
              </a:rPr>
              <a:t>\ </a:t>
            </a:r>
            <a:r>
              <a:rPr lang="kk-KZ" sz="3600" b="1" dirty="0" err="1">
                <a:latin typeface="Times New Roman"/>
                <a:ea typeface="Times New Roman"/>
              </a:rPr>
              <a:t>bx</a:t>
            </a:r>
            <a:r>
              <a:rPr lang="kk-KZ" sz="3600" b="1" dirty="0">
                <a:latin typeface="Times New Roman"/>
                <a:ea typeface="Times New Roman"/>
              </a:rPr>
              <a:t>\N</a:t>
            </a:r>
            <a:endParaRPr lang="ru-RU" sz="3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614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kk-KZ" sz="2800" b="1" dirty="0">
                <a:latin typeface="Times New Roman"/>
                <a:ea typeface="Times New Roman"/>
              </a:rPr>
              <a:t>Z= </a:t>
            </a:r>
            <a:r>
              <a:rPr lang="kk-KZ" sz="2800" b="1" dirty="0" err="1">
                <a:latin typeface="Times New Roman"/>
                <a:ea typeface="Times New Roman"/>
              </a:rPr>
              <a:t>Mx-A</a:t>
            </a:r>
            <a:r>
              <a:rPr lang="kk-KZ" sz="2800" b="1" dirty="0">
                <a:latin typeface="Times New Roman"/>
                <a:ea typeface="Times New Roman"/>
              </a:rPr>
              <a:t>\ </a:t>
            </a:r>
            <a:r>
              <a:rPr lang="kk-KZ" sz="2800" b="1" dirty="0" err="1">
                <a:latin typeface="Times New Roman"/>
                <a:ea typeface="Times New Roman"/>
              </a:rPr>
              <a:t>bx</a:t>
            </a:r>
            <a:r>
              <a:rPr lang="kk-KZ" sz="2800" b="1" dirty="0">
                <a:latin typeface="Times New Roman"/>
                <a:ea typeface="Times New Roman"/>
              </a:rPr>
              <a:t>\N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/>
                <a:ea typeface="Times New Roman"/>
              </a:rPr>
              <a:t>        </a:t>
            </a:r>
            <a:r>
              <a:rPr lang="kk-KZ" sz="2800" b="1" dirty="0">
                <a:latin typeface="Times New Roman"/>
                <a:ea typeface="Times New Roman"/>
              </a:rPr>
              <a:t> Z</a:t>
            </a:r>
            <a:r>
              <a:rPr lang="kk-KZ" sz="2800" dirty="0">
                <a:latin typeface="Times New Roman"/>
                <a:ea typeface="Times New Roman"/>
              </a:rPr>
              <a:t> оны </a:t>
            </a:r>
            <a:r>
              <a:rPr lang="kk-KZ" sz="2800" dirty="0" err="1">
                <a:latin typeface="Times New Roman"/>
                <a:ea typeface="Times New Roman"/>
              </a:rPr>
              <a:t>эмпирикалық</a:t>
            </a:r>
            <a:r>
              <a:rPr lang="kk-KZ" sz="2800" dirty="0">
                <a:latin typeface="Times New Roman"/>
                <a:ea typeface="Times New Roman"/>
              </a:rPr>
              <a:t> критерий деп атайды. Нормалды бөлудің </a:t>
            </a:r>
            <a:r>
              <a:rPr lang="kk-KZ" sz="2800" b="1" dirty="0">
                <a:latin typeface="Times New Roman"/>
                <a:ea typeface="Times New Roman"/>
              </a:rPr>
              <a:t>Z </a:t>
            </a:r>
            <a:r>
              <a:rPr lang="kk-KZ" sz="2800" dirty="0" err="1">
                <a:latin typeface="Times New Roman"/>
                <a:ea typeface="Times New Roman"/>
              </a:rPr>
              <a:t>эмпирикалық</a:t>
            </a:r>
            <a:r>
              <a:rPr lang="kk-KZ" sz="2800" dirty="0">
                <a:latin typeface="Times New Roman"/>
                <a:ea typeface="Times New Roman"/>
              </a:rPr>
              <a:t> критерийін анықтайды. Кестедегі </a:t>
            </a:r>
            <a:r>
              <a:rPr lang="kk-KZ" sz="2800" dirty="0" err="1">
                <a:latin typeface="Times New Roman"/>
                <a:ea typeface="Times New Roman"/>
              </a:rPr>
              <a:t>критикалық</a:t>
            </a:r>
            <a:r>
              <a:rPr lang="kk-KZ" sz="2800" dirty="0">
                <a:latin typeface="Times New Roman"/>
                <a:ea typeface="Times New Roman"/>
              </a:rPr>
              <a:t> мәнімен салыстырылады.  Келесі ықтималдық анықталады, берілген таңдау нәтижелері кездейсоқ болуы мүмкін. Егер генерал жиынтықта </a:t>
            </a:r>
            <a:r>
              <a:rPr lang="kk-KZ" sz="2800" b="1" dirty="0" err="1">
                <a:latin typeface="Times New Roman"/>
                <a:ea typeface="Times New Roman"/>
              </a:rPr>
              <a:t>Но</a:t>
            </a:r>
            <a:r>
              <a:rPr lang="kk-KZ" sz="2800" dirty="0">
                <a:latin typeface="Times New Roman"/>
                <a:ea typeface="Times New Roman"/>
              </a:rPr>
              <a:t> қабылданса, онда оны р мәнділік деңгейі деп атайды. 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/>
                <a:ea typeface="Times New Roman"/>
              </a:rPr>
              <a:t>      Сондықтан да </a:t>
            </a:r>
            <a:r>
              <a:rPr lang="kk-KZ" sz="2800" dirty="0" err="1">
                <a:latin typeface="Times New Roman"/>
                <a:ea typeface="Times New Roman"/>
              </a:rPr>
              <a:t>стстистикалық</a:t>
            </a:r>
            <a:r>
              <a:rPr lang="kk-KZ" sz="2800" dirty="0">
                <a:latin typeface="Times New Roman"/>
                <a:ea typeface="Times New Roman"/>
              </a:rPr>
              <a:t> гипотезаны тексеру негізіне таңдауда статистикасын теориялық бөлу жайлы түсініктер </a:t>
            </a:r>
            <a:r>
              <a:rPr lang="kk-KZ" sz="2800" dirty="0" err="1">
                <a:latin typeface="Times New Roman"/>
                <a:ea typeface="Times New Roman"/>
              </a:rPr>
              <a:t>жатажы</a:t>
            </a:r>
            <a:r>
              <a:rPr lang="kk-KZ" sz="2800" dirty="0">
                <a:latin typeface="Times New Roman"/>
                <a:ea typeface="Times New Roman"/>
              </a:rPr>
              <a:t>. Мына шарт орындалуы керек: егер генерал жиынтықта нөлдік статистикалық гипотеза дұрыс болса(байланыс жоқ).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6344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Autofit/>
          </a:bodyPr>
          <a:lstStyle/>
          <a:p>
            <a:pPr algn="just"/>
            <a:r>
              <a:rPr lang="kk-KZ" sz="3200" dirty="0" smtClean="0">
                <a:latin typeface="Times New Roman"/>
                <a:ea typeface="Times New Roman"/>
              </a:rPr>
              <a:t>      Статистикалық </a:t>
            </a:r>
            <a:r>
              <a:rPr lang="kk-KZ" sz="3200" dirty="0">
                <a:latin typeface="Times New Roman"/>
                <a:ea typeface="Times New Roman"/>
              </a:rPr>
              <a:t>гипотезаны тексеру барысында </a:t>
            </a:r>
            <a:r>
              <a:rPr lang="kk-KZ" sz="3200" b="1" dirty="0">
                <a:latin typeface="Times New Roman"/>
                <a:ea typeface="Times New Roman"/>
              </a:rPr>
              <a:t>р</a:t>
            </a:r>
            <a:r>
              <a:rPr lang="kk-KZ" sz="3200" dirty="0">
                <a:latin typeface="Times New Roman"/>
                <a:ea typeface="Times New Roman"/>
              </a:rPr>
              <a:t> мәнділік деңгейі (статистикалық</a:t>
            </a:r>
            <a:r>
              <a:rPr lang="kk-KZ" sz="3200" b="1" dirty="0">
                <a:latin typeface="Times New Roman"/>
                <a:ea typeface="Times New Roman"/>
              </a:rPr>
              <a:t> </a:t>
            </a:r>
            <a:r>
              <a:rPr lang="kk-KZ" sz="3200" b="1" dirty="0" err="1">
                <a:latin typeface="Times New Roman"/>
                <a:ea typeface="Times New Roman"/>
              </a:rPr>
              <a:t>Но</a:t>
            </a:r>
            <a:r>
              <a:rPr lang="kk-KZ" sz="3200" b="1" dirty="0">
                <a:latin typeface="Times New Roman"/>
                <a:ea typeface="Times New Roman"/>
              </a:rPr>
              <a:t>  </a:t>
            </a:r>
            <a:r>
              <a:rPr lang="kk-KZ" sz="3200" dirty="0">
                <a:latin typeface="Times New Roman"/>
                <a:ea typeface="Times New Roman"/>
              </a:rPr>
              <a:t>гипотеза дұрыс деген </a:t>
            </a:r>
            <a:r>
              <a:rPr lang="kk-KZ" sz="3200" dirty="0" err="1">
                <a:latin typeface="Times New Roman"/>
                <a:ea typeface="Times New Roman"/>
              </a:rPr>
              <a:t>ықтималдылық</a:t>
            </a:r>
            <a:r>
              <a:rPr lang="kk-KZ" sz="3200" dirty="0">
                <a:latin typeface="Times New Roman"/>
                <a:ea typeface="Times New Roman"/>
              </a:rPr>
              <a:t>) анықталады, яғни таңдау статистикасындағы </a:t>
            </a:r>
            <a:r>
              <a:rPr lang="kk-KZ" sz="3200" dirty="0" err="1">
                <a:latin typeface="Times New Roman"/>
                <a:ea typeface="Times New Roman"/>
              </a:rPr>
              <a:t>эмпирикалық</a:t>
            </a:r>
            <a:r>
              <a:rPr lang="kk-KZ" sz="3200" dirty="0">
                <a:latin typeface="Times New Roman"/>
                <a:ea typeface="Times New Roman"/>
              </a:rPr>
              <a:t> мәндер  (мысалы орташалардағы айырмашылықтар) нөлдік статистикалық гипотезаға </a:t>
            </a:r>
            <a:r>
              <a:rPr lang="kk-KZ" sz="3200" dirty="0" err="1">
                <a:latin typeface="Times New Roman"/>
                <a:ea typeface="Times New Roman"/>
              </a:rPr>
              <a:t>сәикес</a:t>
            </a:r>
            <a:r>
              <a:rPr lang="kk-KZ" sz="3200" dirty="0">
                <a:latin typeface="Times New Roman"/>
                <a:ea typeface="Times New Roman"/>
              </a:rPr>
              <a:t> теориялық мәндермен </a:t>
            </a:r>
            <a:r>
              <a:rPr lang="kk-KZ" sz="3200" dirty="0" err="1">
                <a:latin typeface="Times New Roman"/>
                <a:ea typeface="Times New Roman"/>
              </a:rPr>
              <a:t>арақатыстыру</a:t>
            </a:r>
            <a:r>
              <a:rPr lang="kk-KZ" sz="3200" dirty="0">
                <a:latin typeface="Times New Roman"/>
                <a:ea typeface="Times New Roman"/>
              </a:rPr>
              <a:t> жолдарымен </a:t>
            </a:r>
            <a:r>
              <a:rPr lang="kk-KZ" sz="3200" b="1" dirty="0">
                <a:latin typeface="Times New Roman"/>
                <a:ea typeface="Times New Roman"/>
              </a:rPr>
              <a:t>р</a:t>
            </a:r>
            <a:r>
              <a:rPr lang="kk-KZ" sz="3200" dirty="0">
                <a:latin typeface="Times New Roman"/>
                <a:ea typeface="Times New Roman"/>
              </a:rPr>
              <a:t> мәнділік </a:t>
            </a:r>
            <a:r>
              <a:rPr lang="kk-KZ" sz="3200" dirty="0" err="1">
                <a:latin typeface="Times New Roman"/>
                <a:ea typeface="Times New Roman"/>
              </a:rPr>
              <a:t>деңгейіанықталады</a:t>
            </a:r>
            <a:r>
              <a:rPr lang="kk-KZ" sz="3200" dirty="0">
                <a:latin typeface="Times New Roman"/>
                <a:ea typeface="Times New 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89336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696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ҚАЗАҚСТАН   РЕСПУБЛИКАСЫ  БІЛІМ  ЖӘНЕ  ҒЫЛЫМ МИНИСТРЛІГІ ӘЛ-ФАРАБИ АТЫНДАҒЫ ҚАЗАҚ ҰЛТТЫҚ УНИВЕРСИТЕТІ </vt:lpstr>
      <vt:lpstr>Слайд 2</vt:lpstr>
      <vt:lpstr>Слайд 3</vt:lpstr>
      <vt:lpstr>Слайд 4</vt:lpstr>
      <vt:lpstr>Статистикалық гипотеза</vt:lpstr>
      <vt:lpstr>Статистикалық гипотезаны тексеру.</vt:lpstr>
      <vt:lpstr>Слайд 7</vt:lpstr>
      <vt:lpstr>Слайд 8</vt:lpstr>
      <vt:lpstr>Слайд 9</vt:lpstr>
      <vt:lpstr>Статистикалық шешім.</vt:lpstr>
      <vt:lpstr>Слайд 11</vt:lpstr>
      <vt:lpstr>Назарларыңызға рахмет!!!!!!!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Статистикалық қорытынды: гипотезаларды тексеру. Статистикалық гипотезаларды тексеру принциптері мен шешім қабылдау. </dc:title>
  <dc:creator>acer</dc:creator>
  <cp:lastModifiedBy>aigerim.turehanova</cp:lastModifiedBy>
  <cp:revision>7</cp:revision>
  <dcterms:created xsi:type="dcterms:W3CDTF">2014-02-24T14:35:13Z</dcterms:created>
  <dcterms:modified xsi:type="dcterms:W3CDTF">2015-11-13T10:37:56Z</dcterms:modified>
</cp:coreProperties>
</file>